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20"/>
  </p:notesMasterIdLst>
  <p:handoutMasterIdLst>
    <p:handoutMasterId r:id="rId21"/>
  </p:handoutMasterIdLst>
  <p:sldIdLst>
    <p:sldId id="259" r:id="rId4"/>
    <p:sldId id="257" r:id="rId5"/>
    <p:sldId id="265" r:id="rId6"/>
    <p:sldId id="305" r:id="rId7"/>
    <p:sldId id="302" r:id="rId8"/>
    <p:sldId id="303" r:id="rId9"/>
    <p:sldId id="304" r:id="rId10"/>
    <p:sldId id="301" r:id="rId11"/>
    <p:sldId id="300" r:id="rId12"/>
    <p:sldId id="306" r:id="rId13"/>
    <p:sldId id="282" r:id="rId14"/>
    <p:sldId id="307" r:id="rId15"/>
    <p:sldId id="308" r:id="rId16"/>
    <p:sldId id="310" r:id="rId17"/>
    <p:sldId id="311" r:id="rId18"/>
    <p:sldId id="31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EAEAEA"/>
    <a:srgbClr val="76E3FF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8497" autoAdjust="0"/>
  </p:normalViewPr>
  <p:slideViewPr>
    <p:cSldViewPr snapToGrid="0">
      <p:cViewPr>
        <p:scale>
          <a:sx n="75" d="100"/>
          <a:sy n="75" d="100"/>
        </p:scale>
        <p:origin x="8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23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E567-4EA2-48CE-9E12-99D6B0A7E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008E9-5D4B-A93D-8032-F8908FD76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5899A-F2A6-1965-9DEC-4D6F3B5C8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52833-57EB-A78E-ECE4-87BBC7E54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09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6EC49-5507-DF18-AA29-D85803E4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9CC3E-14A0-D7C4-0D49-674209953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5E07F-29A4-0F8F-DDB6-0973CFCBE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D585C-0149-2AEC-CD10-C21ACD256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3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D418-B4DC-F636-6D2A-54AD2EC0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E0416-709A-C48C-BC69-BA08F5E3F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CF9B6-CFCA-22FA-BFAF-021B2E126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5D670-01A9-A54B-2EDB-A04EE4877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25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9119-FB8A-F00B-1FB9-0A2350795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3B57D-7A93-6124-813A-7B7103400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E1954-A6C3-57EA-33F5-F05A96544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29C66-E8CE-EDB7-1768-68C0F4ABB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42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DE09-74C1-0B03-C3DA-D82B1CDB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99C01-C891-7B9C-0CD6-2D164F9FB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EA1FB-9403-DA41-A702-8EC41D490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ED5CA-92FF-7427-8C34-D9B096E4C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8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68D7A-EA16-D8AF-3A73-198842266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324EF-47E9-943F-EB01-0F0723CF4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259666-872F-1FD5-BFB6-6F6678CFA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C0B57-91D7-EA38-335B-EDB475079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6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DEC79-6394-8271-45E3-4E227D424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04F20-3C04-5433-E960-51BA4B958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79367-3DA8-0667-9758-90317024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DCFCD-6371-46D3-B72C-50A72519A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321D7-FC28-3AE4-9C75-DA9203A13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665C-E81E-8B7F-18B0-3BD2F2E64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54E38-F9EE-84E4-19D1-CB96B1080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06C1F-63E1-C11F-41AF-EF1915A2C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85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CE96C-59DA-6136-A9EB-3143079C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DD52D-9558-11AD-805F-6A2EA38F4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C4A679-C56A-256B-7B1D-6427B676E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FEC14-379D-C2F6-C2D6-CE4534A04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4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43715-9CDA-3D5B-89E5-E0A75D946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4F0BD-9DFD-CB5D-0AE5-44DF7A4C29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90B93-374E-C3E4-3F53-535637CB5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CB1FC-2595-AAAA-EB41-8F56D34EF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5F34A-E9AF-E274-A7F3-EDB59797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32596-A977-369D-D742-822FB9AC3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6173A-E1D3-C91E-E460-CAA0A7E72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8D0FD-6CF5-022B-E3A2-D885C94F2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2CF6C-E7A2-F550-FD37-FE7DFD24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1DD33-2849-ED55-136B-440D7DA0F3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8A64A-0902-54A9-C7F9-C5BB9078B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84008-B5A2-DD58-240A-388663C97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24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A0114-6E57-A7E3-F41E-AB9B5D70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1C56B-9CD8-AFFD-8F61-8B135AB8F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2041F-2C40-A355-912F-C69569C42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3E35-7BD7-7C11-7BA3-90A91EEB9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3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2AB34E0-165A-4797-947B-9EC74D2C0A02}" type="datetime1">
              <a:rPr lang="en-US" smtClean="0"/>
              <a:t>10/22/2024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872AAB-2338-44DA-BAE3-76B886BDC81F}" type="datetime1">
              <a:rPr lang="en-US" smtClean="0"/>
              <a:t>10/22/2024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5BF7E1F-7303-4DFA-9A81-7519C8CD329D}" type="datetime1">
              <a:rPr lang="en-US" smtClean="0"/>
              <a:t>10/22/2024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A11194D-6821-4340-BA34-EC1DA4C5D939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3834F8F-1A58-4AE7-BA77-6A1BF6758251}" type="datetime1">
              <a:rPr lang="en-US" smtClean="0"/>
              <a:t>10/22/2024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59611FA-7B71-4874-839B-60BF3778F717}" type="datetime1">
              <a:rPr lang="en-US" smtClean="0"/>
              <a:t>10/22/2024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8807643-7705-432B-84D0-46A68E1CD5E7}" type="datetime1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515ABCA-80F5-4A87-A713-FA1D03B6FA0C}" type="datetime1">
              <a:rPr lang="en-US" smtClean="0"/>
              <a:t>10/22/2024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B2F296-6C8C-4F83-9A97-133EE55F4EE0}" type="datetime1">
              <a:rPr lang="en-US" smtClean="0"/>
              <a:t>10/22/2024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845F33-5B50-498A-86FD-50E5D9DF870C}" type="datetime1">
              <a:rPr lang="en-US" smtClean="0"/>
              <a:t>10/22/2024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9B393DA-7826-4C39-BD3C-A583B8945A0A}" type="datetime1">
              <a:rPr lang="en-US" smtClean="0"/>
              <a:t>10/22/2024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428DA-BCDE-0B31-F56A-ADAD64979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CEEB4-841A-E70B-1C16-C3AE2519F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666606"/>
            <a:ext cx="11236608" cy="58607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STM32F401VET (Proteus8)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AD3394F-FE54-187E-D874-9588D5122A99}"/>
              </a:ext>
            </a:extLst>
          </p:cNvPr>
          <p:cNvSpPr txBox="1">
            <a:spLocks/>
          </p:cNvSpPr>
          <p:nvPr/>
        </p:nvSpPr>
        <p:spPr>
          <a:xfrm>
            <a:off x="338736" y="959643"/>
            <a:ext cx="10267271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5AF0A-5BDE-ADF6-5A6A-F02620A08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Nguyen Tran Tien Duy - Duy.ntt213848@sis.hust.edu.vn </a:t>
            </a:r>
          </a:p>
        </p:txBody>
      </p:sp>
      <p:sp>
        <p:nvSpPr>
          <p:cNvPr id="9" name="CustomFooter">
            <a:extLst>
              <a:ext uri="{FF2B5EF4-FFF2-40B4-BE49-F238E27FC236}">
                <a16:creationId xmlns:a16="http://schemas.microsoft.com/office/drawing/2014/main" id="{C912D3DD-EB2F-E0E9-3555-D167D21A9C31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3/13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0AE5ED-D402-ACE1-94BC-C859803C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12"/>
          <a:stretch/>
        </p:blipFill>
        <p:spPr>
          <a:xfrm>
            <a:off x="502124" y="1289294"/>
            <a:ext cx="4431371" cy="537927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C257445-0739-5656-F180-3A463926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</a:t>
            </a:r>
            <a:r>
              <a:rPr lang="en-US" b="1" i="0" dirty="0">
                <a:effectLst/>
              </a:rPr>
              <a:t>OBJECT-ORIENTED GPIO DRIVER AND LIBRARY IN C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35128-7135-5C28-647D-933FF59C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787" y="1554634"/>
            <a:ext cx="6399557" cy="571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C6A399-D43F-B1DA-7532-FE8B62E88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83" y="2445676"/>
            <a:ext cx="7095117" cy="9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9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3857-04A0-1F9F-DC9B-B241796F5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762866-51E1-E9F4-E4F8-05E85F70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6" y="1030866"/>
            <a:ext cx="7675908" cy="3525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87B62-A834-8EF6-8ECE-9D66A74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5. </a:t>
            </a:r>
            <a:r>
              <a:rPr lang="en-US" b="1" i="0" dirty="0">
                <a:effectLst/>
              </a:rPr>
              <a:t>IMPLEMENTING POLYMORPHISM IN EMBEDDED C AND C++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CBD01-8110-FB11-18C5-57A692FB48A4}"/>
              </a:ext>
            </a:extLst>
          </p:cNvPr>
          <p:cNvSpPr txBox="1"/>
          <p:nvPr/>
        </p:nvSpPr>
        <p:spPr>
          <a:xfrm>
            <a:off x="7225675" y="1077191"/>
            <a:ext cx="4803765" cy="1943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vtable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chứa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hàm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400" i="1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sz="1400" i="1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run_diagnostics</a:t>
            </a:r>
            <a:endParaRPr lang="en-US" sz="1400" i="1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400" i="1" kern="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sz="1400" i="1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compute_efficiency</a:t>
            </a:r>
            <a:endParaRPr lang="en-US" sz="1400" i="1" kern="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400" i="1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đối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tượng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LED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bảng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vtable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riêng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gọi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hàm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thích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US" sz="12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C58DBC-6D08-4F57-5440-690EF751CD0B}"/>
              </a:ext>
            </a:extLst>
          </p:cNvPr>
          <p:cNvGrpSpPr/>
          <p:nvPr/>
        </p:nvGrpSpPr>
        <p:grpSpPr>
          <a:xfrm>
            <a:off x="441671" y="4774832"/>
            <a:ext cx="11411593" cy="1087862"/>
            <a:chOff x="617847" y="3962032"/>
            <a:chExt cx="11411593" cy="10878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FC214E-5B99-2E54-9428-1B9E734BD332}"/>
                </a:ext>
              </a:extLst>
            </p:cNvPr>
            <p:cNvSpPr txBox="1"/>
            <p:nvPr/>
          </p:nvSpPr>
          <p:spPr>
            <a:xfrm>
              <a:off x="617847" y="3962032"/>
              <a:ext cx="3425833" cy="1087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b="1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Tính</a:t>
              </a:r>
              <a:r>
                <a:rPr lang="en-US" b="1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b="1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đa</a:t>
              </a:r>
              <a:r>
                <a:rPr lang="en-US" b="1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b="1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hình</a:t>
              </a:r>
              <a:endParaRPr lang="en-US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>
                <a:lnSpc>
                  <a:spcPct val="115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1400" b="1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+ </a:t>
              </a:r>
              <a:r>
                <a:rPr lang="en-US" sz="1400" b="1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Led_runDiagnostics_vcall</a:t>
              </a:r>
              <a:r>
                <a:rPr lang="en-US" sz="14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 </a:t>
              </a:r>
            </a:p>
            <a:p>
              <a:pPr lvl="0">
                <a:lnSpc>
                  <a:spcPct val="115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14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+ </a:t>
              </a:r>
              <a:r>
                <a:rPr lang="en-US" sz="1400" b="1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Led_computeEffi_vcall</a:t>
              </a:r>
              <a:r>
                <a:rPr lang="en-US" sz="14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505E7C-18F1-0537-7547-FCE4AF76E5B8}"/>
                </a:ext>
              </a:extLst>
            </p:cNvPr>
            <p:cNvSpPr txBox="1"/>
            <p:nvPr/>
          </p:nvSpPr>
          <p:spPr>
            <a:xfrm>
              <a:off x="3342640" y="4315719"/>
              <a:ext cx="8686800" cy="734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15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Gọi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hàm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gián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tiếp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qua con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trỏ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vtable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  <a:p>
              <a:pPr marL="742950" lvl="1" indent="-285750">
                <a:lnSpc>
                  <a:spcPct val="115000"/>
                </a:lnSpc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Cho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phép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mỗi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đối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tượng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thực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hiện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hành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vi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riêng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dù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gọi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chung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một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600" kern="100" dirty="0" err="1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hàm</a:t>
              </a:r>
              <a:r>
                <a:rPr lang="en-US" sz="16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97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C9231-12BC-BBC4-AA03-59731E97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9F60-74AC-9DF7-7BCB-B1A1D717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5. </a:t>
            </a:r>
            <a:r>
              <a:rPr lang="en-US" b="1" i="0" dirty="0">
                <a:effectLst/>
              </a:rPr>
              <a:t>IMPLEMENTING POLYMORPHISM IN EMBEDDED C AND C++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CF1BB-289E-E2FA-BABE-9744B77707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23D04-F568-2A97-A367-C1EDE0A0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9FAE-B0C9-68F9-B06A-802BB279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5. </a:t>
            </a:r>
            <a:r>
              <a:rPr lang="en-US" b="1" i="0" dirty="0">
                <a:effectLst/>
              </a:rPr>
              <a:t>IMPLEMENTING POLYMORPHISM IN EMBEDDED C AND C++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BDC9-D509-516E-333A-926440F9BB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5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96BF-826F-2FB4-1410-4EB03CF0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F3DD-2DA4-12D3-51FE-BE198B4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42" y="-110978"/>
            <a:ext cx="11515725" cy="82217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6.  </a:t>
            </a:r>
            <a:r>
              <a:rPr lang="en-US" b="1" i="0" dirty="0">
                <a:effectLst/>
              </a:rPr>
              <a:t>MORE GENERAL-PURPOSE INPUT/OUTPUT (GPIO) FEATURES 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81FE0-C113-A4D8-D95C-6C2EAA4E10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9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E941-9A59-91FE-4FC8-169C191F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ADE9-B8C3-F4F2-C98F-7F2ADB69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42" y="-110978"/>
            <a:ext cx="11515725" cy="82217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6.  </a:t>
            </a:r>
            <a:r>
              <a:rPr lang="en-US" b="1" i="0" dirty="0">
                <a:effectLst/>
              </a:rPr>
              <a:t>MORE GENERAL-PURPOSE INPUT/OUTPUT (GPIO) FEATURES 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E89C8-8A3E-D8E3-1CC2-C3B9125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9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1AA8-C0ED-8921-EFF1-E7A340B1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9FEB-6E3C-5E0C-606F-58064323D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42" y="-110978"/>
            <a:ext cx="11515725" cy="82217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6.  </a:t>
            </a:r>
            <a:r>
              <a:rPr lang="en-US" b="1" i="0" dirty="0">
                <a:effectLst/>
              </a:rPr>
              <a:t>MORE GENERAL-PURPOSE INPUT/OUTPUT (GPIO) FEATURES 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300A8-BD47-9866-83FC-EB5A059AE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4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293328" y="2098115"/>
            <a:ext cx="7693676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REPORT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293327" y="3186636"/>
            <a:ext cx="7187244" cy="1385363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l"/>
            <a:r>
              <a:rPr lang="en-US" sz="2800" dirty="0"/>
              <a:t>TOPIC:</a:t>
            </a:r>
            <a:br>
              <a:rPr lang="en-US" sz="2800" dirty="0"/>
            </a:br>
            <a:r>
              <a:rPr lang="en-US" sz="2800" b="1" i="0" dirty="0">
                <a:effectLst/>
              </a:rPr>
              <a:t>EMBEDDED SYSTEMS OBJECT-ORIENTED PROGRAMMING(OOP) IN C AND 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52CF5-F2DC-111D-CA85-E55D9470ED8A}"/>
              </a:ext>
            </a:extLst>
          </p:cNvPr>
          <p:cNvSpPr txBox="1"/>
          <p:nvPr/>
        </p:nvSpPr>
        <p:spPr>
          <a:xfrm>
            <a:off x="293327" y="4715757"/>
            <a:ext cx="49401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Student :          NGUYỄN TRẦN TIẾN DUY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ID :                    20213848</a:t>
            </a:r>
          </a:p>
          <a:p>
            <a:r>
              <a:rPr lang="en-US" dirty="0">
                <a:solidFill>
                  <a:srgbClr val="C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1494797"/>
            <a:ext cx="7222988" cy="3868405"/>
          </a:xfrm>
        </p:spPr>
        <p:txBody>
          <a:bodyPr/>
          <a:lstStyle/>
          <a:p>
            <a:pPr marL="0" indent="0" algn="l">
              <a:buNone/>
            </a:pPr>
            <a:r>
              <a:rPr lang="en-US" b="1" dirty="0"/>
              <a:t>4.  </a:t>
            </a:r>
            <a:r>
              <a:rPr lang="en-US" b="1" i="0" dirty="0">
                <a:effectLst/>
              </a:rPr>
              <a:t>Developing an Object-Oriented GPIO Driver and Library in C from Scratch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5.  </a:t>
            </a:r>
            <a:r>
              <a:rPr lang="en-US" b="1" i="0" dirty="0">
                <a:solidFill>
                  <a:srgbClr val="0F1114"/>
                </a:solidFill>
                <a:effectLst/>
              </a:rPr>
              <a:t>Implementing Polymorphism in Embedded C and C++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6.  </a:t>
            </a:r>
            <a:r>
              <a:rPr lang="en-US" b="1" i="0" dirty="0">
                <a:solidFill>
                  <a:srgbClr val="0F1114"/>
                </a:solidFill>
                <a:effectLst/>
              </a:rPr>
              <a:t>More General-Purpose Input/Output (GPIO) Features </a:t>
            </a:r>
            <a:endParaRPr lang="en-US" b="1" dirty="0"/>
          </a:p>
        </p:txBody>
      </p:sp>
      <p:pic>
        <p:nvPicPr>
          <p:cNvPr id="1026" name="Picture 2" descr="OOP Vector Icon 26339313 Vector Art at Vecteezy">
            <a:extLst>
              <a:ext uri="{FF2B5EF4-FFF2-40B4-BE49-F238E27FC236}">
                <a16:creationId xmlns:a16="http://schemas.microsoft.com/office/drawing/2014/main" id="{68E3E525-A60E-6196-BFD7-C3F976128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440" y="1273098"/>
            <a:ext cx="3956824" cy="39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5577D-FCEE-E01F-1CB3-91B08A2C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F7C20-3F3F-ABE5-B10E-1152A8694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244CF3-53F7-73D6-B121-E5CB7BE67EF4}"/>
              </a:ext>
            </a:extLst>
          </p:cNvPr>
          <p:cNvSpPr txBox="1">
            <a:spLocks/>
          </p:cNvSpPr>
          <p:nvPr/>
        </p:nvSpPr>
        <p:spPr>
          <a:xfrm>
            <a:off x="338736" y="959643"/>
            <a:ext cx="10267271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EA8E8-D813-B36E-4373-7E0D8684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Nguyen Tran Tien Duy - Duy.ntt213848@sis.hust.edu.vn </a:t>
            </a:r>
          </a:p>
        </p:txBody>
      </p:sp>
      <p:sp>
        <p:nvSpPr>
          <p:cNvPr id="9" name="CustomFooter">
            <a:extLst>
              <a:ext uri="{FF2B5EF4-FFF2-40B4-BE49-F238E27FC236}">
                <a16:creationId xmlns:a16="http://schemas.microsoft.com/office/drawing/2014/main" id="{EB7AB8FC-C48F-C569-9188-46C835528982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3/13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DDB0A6-62B8-4A97-2628-25430455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</a:t>
            </a:r>
            <a:r>
              <a:rPr lang="en-US" b="1" i="0" dirty="0">
                <a:effectLst/>
              </a:rPr>
              <a:t>OBJECT-ORIENTED GPIO DRIVER AND LIBRARY IN 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8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916D-4B49-34B0-BC2A-E0954C495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59112FD-6309-F99C-D72E-71A34F445B8C}"/>
              </a:ext>
            </a:extLst>
          </p:cNvPr>
          <p:cNvSpPr txBox="1">
            <a:spLocks/>
          </p:cNvSpPr>
          <p:nvPr/>
        </p:nvSpPr>
        <p:spPr>
          <a:xfrm>
            <a:off x="338736" y="959643"/>
            <a:ext cx="10267271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39EBE9-6FE9-BF86-87F7-FC15A17E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Nguyen Tran Tien Duy - Duy.ntt213848@sis.hust.edu.vn </a:t>
            </a:r>
          </a:p>
        </p:txBody>
      </p:sp>
      <p:sp>
        <p:nvSpPr>
          <p:cNvPr id="9" name="CustomFooter">
            <a:extLst>
              <a:ext uri="{FF2B5EF4-FFF2-40B4-BE49-F238E27FC236}">
                <a16:creationId xmlns:a16="http://schemas.microsoft.com/office/drawing/2014/main" id="{ED8EAA0A-5A17-7380-07DC-19D70506A04B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3/13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2A5E94D-E854-21D2-319B-133C8470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</a:t>
            </a:r>
            <a:r>
              <a:rPr lang="en-US" b="1" i="0" dirty="0">
                <a:effectLst/>
              </a:rPr>
              <a:t>OBJECT-ORIENTED GPIO DRIVER AND LIBRARY IN C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2EFEE4-9DB2-B3C3-256B-CA017EE0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6" y="835337"/>
            <a:ext cx="5762182" cy="159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822B53-0708-0CE6-122A-18D4343AF269}"/>
              </a:ext>
            </a:extLst>
          </p:cNvPr>
          <p:cNvSpPr txBox="1"/>
          <p:nvPr/>
        </p:nvSpPr>
        <p:spPr>
          <a:xfrm>
            <a:off x="6654755" y="1078342"/>
            <a:ext cx="4965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PERIPH_BASE, AHB1PERIPH_BASE, RCC_BASE, GPIOA_BASE: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địa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sở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ngoại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vi.</a:t>
            </a:r>
          </a:p>
          <a:p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B556E-A4B0-991D-F24C-76CB5E0C5A58}"/>
              </a:ext>
            </a:extLst>
          </p:cNvPr>
          <p:cNvSpPr txBox="1"/>
          <p:nvPr/>
        </p:nvSpPr>
        <p:spPr>
          <a:xfrm>
            <a:off x="6407026" y="2317936"/>
            <a:ext cx="5639729" cy="2122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GPIO_TypeDef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RCC_TypeDef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trúc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thanh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ghi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GPIO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RCC.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80340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RCC 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GPIOA 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macro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trỏ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địa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sở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RCC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GPIOA.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80340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MODER_5_OUT 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LED_PIN 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macro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chế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chân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GPIO.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62D111-A0B5-553D-1D79-2EDAC33A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9"/>
          <a:stretch/>
        </p:blipFill>
        <p:spPr>
          <a:xfrm>
            <a:off x="360191" y="2350918"/>
            <a:ext cx="5048897" cy="1678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DB6BFA-7540-CE7A-17C3-FA749776F259}"/>
              </a:ext>
            </a:extLst>
          </p:cNvPr>
          <p:cNvSpPr txBox="1"/>
          <p:nvPr/>
        </p:nvSpPr>
        <p:spPr>
          <a:xfrm>
            <a:off x="6461403" y="4367774"/>
            <a:ext cx="5530974" cy="198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main:</a:t>
            </a:r>
          </a:p>
          <a:p>
            <a:pPr marL="180340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Bật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xung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nhịp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GPIOA,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ghi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thanh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ghi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AHB1ENR 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RCC.</a:t>
            </a:r>
          </a:p>
          <a:p>
            <a:pPr marL="180340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chân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PA5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GPIOA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ra.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Trong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vòng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lặp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vô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hạn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trễ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đảo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trạng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thái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chân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PA5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nháy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đèn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6E2636-400B-4141-B491-6E72F00FF059}"/>
              </a:ext>
            </a:extLst>
          </p:cNvPr>
          <p:cNvCxnSpPr/>
          <p:nvPr/>
        </p:nvCxnSpPr>
        <p:spPr>
          <a:xfrm>
            <a:off x="-99831" y="2350918"/>
            <a:ext cx="135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665D76-036B-0992-92BC-F010064D6605}"/>
              </a:ext>
            </a:extLst>
          </p:cNvPr>
          <p:cNvCxnSpPr/>
          <p:nvPr/>
        </p:nvCxnSpPr>
        <p:spPr>
          <a:xfrm>
            <a:off x="-99831" y="4378786"/>
            <a:ext cx="135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105D6F1-D5A6-59DE-C34F-448FF96DE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187" y="4501928"/>
            <a:ext cx="4067743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0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15A09-9749-D426-58B7-52BAE062D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3F3CC11-51AF-0F37-AAF6-5CAB3EA114D4}"/>
              </a:ext>
            </a:extLst>
          </p:cNvPr>
          <p:cNvSpPr txBox="1">
            <a:spLocks/>
          </p:cNvSpPr>
          <p:nvPr/>
        </p:nvSpPr>
        <p:spPr>
          <a:xfrm>
            <a:off x="338736" y="959643"/>
            <a:ext cx="10267271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8FA2E-F961-6A2E-2F25-0656ECB0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Nguyen Tran Tien Duy - Duy.ntt213848@sis.hust.edu.vn </a:t>
            </a:r>
          </a:p>
        </p:txBody>
      </p:sp>
      <p:sp>
        <p:nvSpPr>
          <p:cNvPr id="9" name="CustomFooter">
            <a:extLst>
              <a:ext uri="{FF2B5EF4-FFF2-40B4-BE49-F238E27FC236}">
                <a16:creationId xmlns:a16="http://schemas.microsoft.com/office/drawing/2014/main" id="{E693C6C7-1737-14B2-4B03-1C214FAE0220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3/13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797029-D23C-5DBC-5AAE-26C18389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</a:t>
            </a:r>
            <a:r>
              <a:rPr lang="en-US" b="1" i="0" dirty="0">
                <a:effectLst/>
              </a:rPr>
              <a:t>OBJECT-ORIENTED GPIO DRIVER AND LIBRARY IN 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0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9120-E905-6DE4-395A-F474CD11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CBBA533-A3DD-8B02-7AA2-69D5F4BD461B}"/>
              </a:ext>
            </a:extLst>
          </p:cNvPr>
          <p:cNvSpPr txBox="1">
            <a:spLocks/>
          </p:cNvSpPr>
          <p:nvPr/>
        </p:nvSpPr>
        <p:spPr>
          <a:xfrm>
            <a:off x="338736" y="959643"/>
            <a:ext cx="10267271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BA7C9-8F3A-7FC1-8881-18DFF3D7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Nguyen Tran Tien Duy - Duy.ntt213848@sis.hust.edu.vn </a:t>
            </a:r>
          </a:p>
        </p:txBody>
      </p:sp>
      <p:sp>
        <p:nvSpPr>
          <p:cNvPr id="9" name="CustomFooter">
            <a:extLst>
              <a:ext uri="{FF2B5EF4-FFF2-40B4-BE49-F238E27FC236}">
                <a16:creationId xmlns:a16="http://schemas.microsoft.com/office/drawing/2014/main" id="{322D4340-1C34-FC44-1E30-6CCEB657075F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3/13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A6648E5-E624-29C7-012A-77BE50C8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</a:t>
            </a:r>
            <a:r>
              <a:rPr lang="en-US" b="1" i="0" dirty="0">
                <a:effectLst/>
              </a:rPr>
              <a:t>OBJECT-ORIENTED GPIO DRIVER AND LIBRARY IN 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D3E4-50AC-5154-82AF-CAA1E8189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3C95A5-4151-D6F2-DCD9-4AE0F06B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1" y="1211661"/>
            <a:ext cx="4348193" cy="551149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FDB27-5E7E-D231-4F6B-1CB733F32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666606"/>
            <a:ext cx="11236608" cy="58607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        STM32F411VETx		-	   STM32F401VET (Proteus8)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64282C-FD89-2378-A439-401153ACF567}"/>
              </a:ext>
            </a:extLst>
          </p:cNvPr>
          <p:cNvSpPr txBox="1">
            <a:spLocks/>
          </p:cNvSpPr>
          <p:nvPr/>
        </p:nvSpPr>
        <p:spPr>
          <a:xfrm>
            <a:off x="338736" y="959643"/>
            <a:ext cx="10267271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26D577-CAAF-FDE5-F107-DAD4257E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Nguyen Tran Tien Duy - Duy.ntt213848@sis.hust.edu.vn </a:t>
            </a:r>
          </a:p>
        </p:txBody>
      </p:sp>
      <p:sp>
        <p:nvSpPr>
          <p:cNvPr id="9" name="CustomFooter">
            <a:extLst>
              <a:ext uri="{FF2B5EF4-FFF2-40B4-BE49-F238E27FC236}">
                <a16:creationId xmlns:a16="http://schemas.microsoft.com/office/drawing/2014/main" id="{96E3EB8F-268E-2355-EE4D-C9F2A09ED273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3/13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6DD68-0860-E15F-8D6E-B8A8521272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812"/>
          <a:stretch/>
        </p:blipFill>
        <p:spPr>
          <a:xfrm>
            <a:off x="7189129" y="1264567"/>
            <a:ext cx="4431371" cy="537927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982EBEC-F4FD-46AB-48E6-DFE0934A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</a:t>
            </a:r>
            <a:r>
              <a:rPr lang="en-US" b="1" i="0" dirty="0">
                <a:effectLst/>
              </a:rPr>
              <a:t>OBJECT-ORIENTED GPIO DRIVER AND LIBRARY IN 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6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3A48D-E63C-663A-5A73-0951CE0AD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4D44-D7D4-7956-B505-ADB1E99C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</a:t>
            </a:r>
            <a:r>
              <a:rPr lang="en-US" b="1" i="0" dirty="0">
                <a:effectLst/>
              </a:rPr>
              <a:t>OBJECT-ORIENTED GPIO DRIVER AND LIBRARY IN C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4CBF0-332A-980A-BE80-60D0CB170D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055" y="773677"/>
            <a:ext cx="11236608" cy="49387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a)         STM32F411VETx		-	   STM32F401VET (Proteus8)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AC04CF-6056-C66A-5872-ECCE93D00B60}"/>
              </a:ext>
            </a:extLst>
          </p:cNvPr>
          <p:cNvSpPr txBox="1">
            <a:spLocks/>
          </p:cNvSpPr>
          <p:nvPr/>
        </p:nvSpPr>
        <p:spPr>
          <a:xfrm>
            <a:off x="338736" y="959643"/>
            <a:ext cx="10267271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6937F-418A-BB9A-ACC7-FD572B7C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Tran Tien Duy - Duy.ntt213848@sis.hust.edu.vn </a:t>
            </a:r>
            <a:endParaRPr lang="en-US" dirty="0"/>
          </a:p>
        </p:txBody>
      </p:sp>
      <p:sp>
        <p:nvSpPr>
          <p:cNvPr id="9" name="CustomFooter">
            <a:extLst>
              <a:ext uri="{FF2B5EF4-FFF2-40B4-BE49-F238E27FC236}">
                <a16:creationId xmlns:a16="http://schemas.microsoft.com/office/drawing/2014/main" id="{37620ED0-8362-C60F-119E-8E01C18D9D34}"/>
              </a:ext>
            </a:extLst>
          </p:cNvPr>
          <p:cNvSpPr txBox="1"/>
          <p:nvPr/>
        </p:nvSpPr>
        <p:spPr>
          <a:xfrm>
            <a:off x="11303000" y="6477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b="1">
                <a:solidFill>
                  <a:srgbClr val="BF2034"/>
                </a:solidFill>
                <a:latin typeface="Arial" panose="020B0604020202020204" pitchFamily="34" charset="0"/>
              </a:rPr>
              <a:t>3/13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8DAACE-8CBD-9EFA-8CFA-A33702DF9A2B}"/>
              </a:ext>
            </a:extLst>
          </p:cNvPr>
          <p:cNvGrpSpPr/>
          <p:nvPr/>
        </p:nvGrpSpPr>
        <p:grpSpPr>
          <a:xfrm>
            <a:off x="501190" y="1423127"/>
            <a:ext cx="5132402" cy="5071358"/>
            <a:chOff x="501190" y="1423127"/>
            <a:chExt cx="5132402" cy="50713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A78B26B-6E6E-08E5-76E0-24375DB7C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90" y="1423127"/>
              <a:ext cx="5132402" cy="5071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01312A-5EE8-B549-3346-62E6C7A39BC2}"/>
                </a:ext>
              </a:extLst>
            </p:cNvPr>
            <p:cNvSpPr/>
            <p:nvPr/>
          </p:nvSpPr>
          <p:spPr>
            <a:xfrm>
              <a:off x="2476841" y="1748790"/>
              <a:ext cx="1181100" cy="4076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735D4F-8BC5-F58F-6E06-A94BD17F5C31}"/>
                </a:ext>
              </a:extLst>
            </p:cNvPr>
            <p:cNvSpPr/>
            <p:nvPr/>
          </p:nvSpPr>
          <p:spPr>
            <a:xfrm>
              <a:off x="2502200" y="5898355"/>
              <a:ext cx="1181100" cy="2938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5C3D3F-8BD1-6E3A-3F63-955CAA781CD1}"/>
                </a:ext>
              </a:extLst>
            </p:cNvPr>
            <p:cNvSpPr/>
            <p:nvPr/>
          </p:nvSpPr>
          <p:spPr>
            <a:xfrm>
              <a:off x="4033820" y="2606515"/>
              <a:ext cx="1503380" cy="3602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4C8320-3598-9657-5938-ED60A43FD7A0}"/>
              </a:ext>
            </a:extLst>
          </p:cNvPr>
          <p:cNvGrpSpPr/>
          <p:nvPr/>
        </p:nvGrpSpPr>
        <p:grpSpPr>
          <a:xfrm>
            <a:off x="6580248" y="1423127"/>
            <a:ext cx="5258486" cy="4876913"/>
            <a:chOff x="6580248" y="1423127"/>
            <a:chExt cx="5258486" cy="487691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060D617-48DC-4BF3-F983-5E6CECEBF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248" y="1423127"/>
              <a:ext cx="5258486" cy="4876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64D9BF-5F4F-A7BC-9791-22A4F363923C}"/>
                </a:ext>
              </a:extLst>
            </p:cNvPr>
            <p:cNvSpPr/>
            <p:nvPr/>
          </p:nvSpPr>
          <p:spPr>
            <a:xfrm>
              <a:off x="8618941" y="1748790"/>
              <a:ext cx="1181100" cy="4076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FFF716-26EF-7DC9-2A44-C10FFB89587F}"/>
                </a:ext>
              </a:extLst>
            </p:cNvPr>
            <p:cNvSpPr/>
            <p:nvPr/>
          </p:nvSpPr>
          <p:spPr>
            <a:xfrm>
              <a:off x="8618941" y="5712390"/>
              <a:ext cx="1181100" cy="2938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C4DDC4-B61F-FD76-1D39-322F727DFD2B}"/>
                </a:ext>
              </a:extLst>
            </p:cNvPr>
            <p:cNvSpPr/>
            <p:nvPr/>
          </p:nvSpPr>
          <p:spPr>
            <a:xfrm>
              <a:off x="10192319" y="1976357"/>
              <a:ext cx="1522798" cy="3096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81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15" ma:contentTypeDescription="Create a new document." ma:contentTypeScope="" ma:versionID="29c5780079f0a3db360e18041cb1a0ef">
  <xsd:schema xmlns:xsd="http://www.w3.org/2001/XMLSchema" xmlns:xs="http://www.w3.org/2001/XMLSchema" xmlns:p="http://schemas.microsoft.com/office/2006/metadata/properties" xmlns:ns2="6e3c32e1-685b-4949-b56a-71e1412de6bb" xmlns:ns3="0a1d5ed8-a186-4eb8-a842-e3e8272e87c9" targetNamespace="http://schemas.microsoft.com/office/2006/metadata/properties" ma:root="true" ma:fieldsID="559308cd11bf604c019d94cca32e9fff" ns2:_="" ns3:_="">
    <xsd:import namespace="6e3c32e1-685b-4949-b56a-71e1412de6bb"/>
    <xsd:import namespace="0a1d5ed8-a186-4eb8-a842-e3e8272e87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1d5ed8-a186-4eb8-a842-e3e8272e87c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0b51f8c5-ecaa-4e34-96f2-657a99ed853f}" ma:internalName="TaxCatchAll" ma:showField="CatchAllData" ma:web="0a1d5ed8-a186-4eb8-a842-e3e8272e87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146231-61A2-4B54-9129-603AD8DA2C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c32e1-685b-4949-b56a-71e1412de6bb"/>
    <ds:schemaRef ds:uri="0a1d5ed8-a186-4eb8-a842-e3e8272e87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98B5BD-0DB7-4984-8817-55B26D7473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3680</TotalTime>
  <Words>581</Words>
  <Application>Microsoft Office PowerPoint</Application>
  <PresentationFormat>Widescreen</PresentationFormat>
  <Paragraphs>70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Courier New</vt:lpstr>
      <vt:lpstr>Lato</vt:lpstr>
      <vt:lpstr>Office Theme</vt:lpstr>
      <vt:lpstr>PowerPoint Presentation</vt:lpstr>
      <vt:lpstr>PowerPoint Presentation</vt:lpstr>
      <vt:lpstr>TABLE OF CONTENTS</vt:lpstr>
      <vt:lpstr>4. OBJECT-ORIENTED GPIO DRIVER AND LIBRARY IN C </vt:lpstr>
      <vt:lpstr>4. OBJECT-ORIENTED GPIO DRIVER AND LIBRARY IN C </vt:lpstr>
      <vt:lpstr>4. OBJECT-ORIENTED GPIO DRIVER AND LIBRARY IN C </vt:lpstr>
      <vt:lpstr>4. OBJECT-ORIENTED GPIO DRIVER AND LIBRARY IN C </vt:lpstr>
      <vt:lpstr>4. OBJECT-ORIENTED GPIO DRIVER AND LIBRARY IN C </vt:lpstr>
      <vt:lpstr>4. OBJECT-ORIENTED GPIO DRIVER AND LIBRARY IN C </vt:lpstr>
      <vt:lpstr>4. OBJECT-ORIENTED GPIO DRIVER AND LIBRARY IN C </vt:lpstr>
      <vt:lpstr>5. IMPLEMENTING POLYMORPHISM IN EMBEDDED C AND C++</vt:lpstr>
      <vt:lpstr>5. IMPLEMENTING POLYMORPHISM IN EMBEDDED C AND C++</vt:lpstr>
      <vt:lpstr>5. IMPLEMENTING POLYMORPHISM IN EMBEDDED C AND C++</vt:lpstr>
      <vt:lpstr>6.  MORE GENERAL-PURPOSE INPUT/OUTPUT (GPIO) FEATURES </vt:lpstr>
      <vt:lpstr>6.  MORE GENERAL-PURPOSE INPUT/OUTPUT (GPIO) FEATURES </vt:lpstr>
      <vt:lpstr>6.  MORE GENERAL-PURPOSE INPUT/OUTPUT (GPIO) FEATURES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Tran Tien Duy 20213848</cp:lastModifiedBy>
  <cp:revision>51</cp:revision>
  <dcterms:created xsi:type="dcterms:W3CDTF">2021-05-28T04:32:29Z</dcterms:created>
  <dcterms:modified xsi:type="dcterms:W3CDTF">2024-10-22T14:27:31Z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